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2" r:id="rId7"/>
  </p:sldIdLst>
  <p:sldSz cx="18288000" cy="10287000"/>
  <p:notesSz cx="6858000" cy="9144000"/>
  <p:embeddedFontLst>
    <p:embeddedFont>
      <p:font typeface="Assistant" pitchFamily="2" charset="-79"/>
      <p:regular r:id="rId9"/>
      <p:bold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ormorant Garamond" panose="020B060402020202020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9" roundtripDataSignature="AMtx7miVQRz+91dJkSQCgCl2IQylLj1We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78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ableStyles" Target="tableStyles.xml"/><Relationship Id="rId10" Type="http://schemas.openxmlformats.org/officeDocument/2006/relationships/font" Target="fonts/font2.fntdata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dd09f756a9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0" name="Google Shape;110;gdd09f756a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1" name="Google Shape;12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dd09f756a9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gdd09f756a9_0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1" name="Google Shape;131;gdd09f756a9_0_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89358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6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7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7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8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0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0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22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4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5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0" y="0"/>
            <a:ext cx="9144000" cy="10349781"/>
          </a:xfrm>
          <a:prstGeom prst="rect">
            <a:avLst/>
          </a:prstGeom>
          <a:solidFill>
            <a:srgbClr val="0D8E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6934200" y="9229725"/>
            <a:ext cx="9182100" cy="28575"/>
          </a:xfrm>
          <a:prstGeom prst="rect">
            <a:avLst/>
          </a:prstGeom>
          <a:solidFill>
            <a:srgbClr val="D4C0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1110945" y="5651493"/>
            <a:ext cx="197461" cy="1905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968413" y="1282952"/>
            <a:ext cx="3985512" cy="1947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 rotWithShape="1">
          <a:blip r:embed="rId4">
            <a:alphaModFix/>
          </a:blip>
          <a:srcRect l="1591" r="26829"/>
          <a:stretch/>
        </p:blipFill>
        <p:spPr>
          <a:xfrm>
            <a:off x="14696433" y="9301157"/>
            <a:ext cx="3435211" cy="985843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/>
          <p:cNvSpPr txBox="1"/>
          <p:nvPr/>
        </p:nvSpPr>
        <p:spPr>
          <a:xfrm>
            <a:off x="303770" y="8376654"/>
            <a:ext cx="8140800" cy="88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l-PL" sz="2400" b="1" dirty="0">
                <a:solidFill>
                  <a:srgbClr val="FFFFFF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Erasmus </a:t>
            </a:r>
            <a:r>
              <a:rPr lang="my-MM" sz="2400" b="1" dirty="0">
                <a:solidFill>
                  <a:srgbClr val="FFFFFF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နှင့်ပူးပေါင်း၍ အဆင့်မြင့်ပညာကဏ္ဍတွင်</a:t>
            </a:r>
          </a:p>
          <a:p>
            <a:pPr algn="ctr">
              <a:lnSpc>
                <a:spcPct val="120000"/>
              </a:lnSpc>
            </a:pPr>
            <a:r>
              <a:rPr lang="my-MM" sz="2400" b="1" dirty="0">
                <a:solidFill>
                  <a:srgbClr val="FFFFFF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 စွမ်းဆောင်ရည် မြှင့်တင်ခြင်း</a:t>
            </a:r>
            <a:endParaRPr lang="my-MM" sz="2400" dirty="0"/>
          </a:p>
        </p:txBody>
      </p:sp>
      <p:sp>
        <p:nvSpPr>
          <p:cNvPr id="94" name="Google Shape;94;p1"/>
          <p:cNvSpPr txBox="1"/>
          <p:nvPr/>
        </p:nvSpPr>
        <p:spPr>
          <a:xfrm>
            <a:off x="10263594" y="3479334"/>
            <a:ext cx="7868050" cy="3589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08000"/>
              </a:lnSpc>
            </a:pPr>
            <a:r>
              <a:rPr lang="my-MM" sz="3600" b="1" dirty="0">
                <a:latin typeface="Calibri" panose="020F0502020204030204" pitchFamily="34" charset="0"/>
                <a:ea typeface="Calibri" panose="020F0502020204030204" pitchFamily="34" charset="0"/>
                <a:cs typeface="Myanmar Text" panose="020B0502040204020203" pitchFamily="34" charset="0"/>
              </a:rPr>
              <a:t>ထိုင်း၊ မြန်မာ နှစ်နိုင်ငံ စီးပွားရေးတိုးတက်မှု အဟန့်အတားများကို ကျော်လွှားနိုင်မည့် ကောင်းမွန်ဆန်းသစ်သည့် လူမှုစွန့်ဦးတီထွင်မှု အလေ့အထသစ်များ ပိုမိုတိုးတက်လာစေရန် </a:t>
            </a:r>
          </a:p>
          <a:p>
            <a:pPr algn="ctr">
              <a:lnSpc>
                <a:spcPct val="108000"/>
              </a:lnSpc>
            </a:pPr>
            <a:r>
              <a:rPr lang="my-MM" sz="3600" b="1" dirty="0">
                <a:latin typeface="Calibri" panose="020F0502020204030204" pitchFamily="34" charset="0"/>
                <a:ea typeface="Calibri" panose="020F0502020204030204" pitchFamily="34" charset="0"/>
                <a:cs typeface="Myanmar Text" panose="020B0502040204020203" pitchFamily="34" charset="0"/>
              </a:rPr>
              <a:t>အားပေးဆောင်ရွက်ခြင်း</a:t>
            </a:r>
            <a:r>
              <a:rPr lang="my-MM" sz="3600" b="1" dirty="0">
                <a:solidFill>
                  <a:srgbClr val="342D29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 </a:t>
            </a:r>
            <a:endParaRPr lang="my-MM" sz="3600" dirty="0"/>
          </a:p>
        </p:txBody>
      </p:sp>
      <p:sp>
        <p:nvSpPr>
          <p:cNvPr id="95" name="Google Shape;95;p1"/>
          <p:cNvSpPr txBox="1"/>
          <p:nvPr/>
        </p:nvSpPr>
        <p:spPr>
          <a:xfrm>
            <a:off x="1397214" y="6219079"/>
            <a:ext cx="7868050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my-MM" sz="2000" b="1" dirty="0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စီမံကိန်း ရည်ညွှန်း : 609711-</a:t>
            </a:r>
            <a:r>
              <a:rPr lang="en-ID" sz="2000" b="1" dirty="0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EPP-1-2019-1-AT-EPPKA2-CBHE-JP </a:t>
            </a:r>
            <a:endParaRPr lang="en-ID" sz="2000" dirty="0"/>
          </a:p>
          <a:p>
            <a:pPr>
              <a:lnSpc>
                <a:spcPct val="140000"/>
              </a:lnSpc>
            </a:pPr>
            <a:r>
              <a:rPr lang="my-MM" sz="2000" b="1" dirty="0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စီမံကိန်း  ကာလ      : ၃၆ လ (၁၅/၁/၂၀၂၀ မှ ၁၄/၁/၂၀၂၃ အထိ)</a:t>
            </a:r>
            <a:endParaRPr lang="my-MM" sz="2000" dirty="0"/>
          </a:p>
        </p:txBody>
      </p:sp>
      <p:sp>
        <p:nvSpPr>
          <p:cNvPr id="96" name="Google Shape;96;p1"/>
          <p:cNvSpPr txBox="1"/>
          <p:nvPr/>
        </p:nvSpPr>
        <p:spPr>
          <a:xfrm>
            <a:off x="700000" y="928275"/>
            <a:ext cx="8276360" cy="323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00"/>
              <a:buFont typeface="Arial"/>
              <a:buNone/>
            </a:pPr>
            <a:r>
              <a:rPr lang="my-MM" sz="4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စီမံခန့်ခွဲမှုနှင့် </a:t>
            </a:r>
            <a:r>
              <a:rPr lang="en-US" sz="4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US" sz="4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my-MM" sz="4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လူမှုစီးပွားရေး ဗဟိုဌာနများ 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00"/>
              <a:buFont typeface="Arial"/>
              <a:buNone/>
            </a:pPr>
            <a:r>
              <a:rPr lang="my-MM" sz="4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4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 HUBS</a:t>
            </a:r>
            <a:r>
              <a:rPr lang="my-MM" sz="4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44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/>
          <p:nvPr/>
        </p:nvSpPr>
        <p:spPr>
          <a:xfrm>
            <a:off x="0" y="4888300"/>
            <a:ext cx="13777326" cy="5398700"/>
          </a:xfrm>
          <a:prstGeom prst="rect">
            <a:avLst/>
          </a:prstGeom>
          <a:solidFill>
            <a:srgbClr val="0D8E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"/>
          <p:cNvSpPr txBox="1"/>
          <p:nvPr/>
        </p:nvSpPr>
        <p:spPr>
          <a:xfrm>
            <a:off x="0" y="5534025"/>
            <a:ext cx="13426440" cy="3626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3658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my-MM" sz="4300" b="1" i="0" u="none" strike="noStrike" cap="none" dirty="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rPr>
              <a:t>       စီမံခန့်ခွဲမှုဟူသည် ချမှတ်ထားသော ရည်မှန်းချက်ပန်းတိုင်သို့ ရောက်ရှိအောင် ဦးတည်ဆောင်ရွက်သော လုပ်ငန်းကိစ္စရပ်များ ကို</a:t>
            </a:r>
            <a:r>
              <a:rPr lang="en-US" sz="4300" b="1" i="0" u="none" strike="noStrike" cap="none" dirty="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r>
              <a:rPr lang="my-MM" sz="4300" b="1" i="0" u="none" strike="noStrike" cap="none" dirty="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rPr>
              <a:t>ကြီးကြပ်စီမံခြင်း၊ ညှိနှိုင်းပူးပေါင်းဆောင်ရွက်ခြင်းနှင့် ထိန်းချုပ်ဆောင်ရွက်သည့် လုပ်ငန်းစဉ် ဖြစ်ပါသည်။</a:t>
            </a:r>
            <a:endParaRPr sz="4212" b="1" i="0" u="none" strike="noStrike" cap="none" dirty="0">
              <a:solidFill>
                <a:schemeClr val="lt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grpSp>
        <p:nvGrpSpPr>
          <p:cNvPr id="103" name="Google Shape;103;p2"/>
          <p:cNvGrpSpPr/>
          <p:nvPr/>
        </p:nvGrpSpPr>
        <p:grpSpPr>
          <a:xfrm>
            <a:off x="1028700" y="1100138"/>
            <a:ext cx="12748725" cy="1995487"/>
            <a:chOff x="0" y="95251"/>
            <a:chExt cx="16998300" cy="2660649"/>
          </a:xfrm>
        </p:grpSpPr>
        <p:sp>
          <p:nvSpPr>
            <p:cNvPr id="104" name="Google Shape;104;p2"/>
            <p:cNvSpPr txBox="1"/>
            <p:nvPr/>
          </p:nvSpPr>
          <p:spPr>
            <a:xfrm>
              <a:off x="0" y="95251"/>
              <a:ext cx="16998300" cy="14846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444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200"/>
                <a:buFont typeface="Arial"/>
                <a:buNone/>
              </a:pPr>
              <a:r>
                <a:rPr lang="my-MM" sz="5400" b="1" i="0" u="none" strike="noStrike" cap="none" dirty="0">
                  <a:solidFill>
                    <a:srgbClr val="342D29"/>
                  </a:solidFill>
                  <a:latin typeface="Assistant"/>
                  <a:ea typeface="Assistant"/>
                  <a:cs typeface="Assistant"/>
                  <a:sym typeface="Assistant"/>
                </a:rPr>
                <a:t>စီမံခန့်ခွဲမှု</a:t>
              </a:r>
              <a:r>
                <a:rPr lang="en-US" sz="5400" b="1" i="0" u="none" strike="noStrike" cap="none" dirty="0">
                  <a:solidFill>
                    <a:srgbClr val="342D29"/>
                  </a:solidFill>
                  <a:latin typeface="Assistant"/>
                  <a:ea typeface="Assistant"/>
                  <a:cs typeface="Assistant"/>
                  <a:sym typeface="Assistant"/>
                </a:rPr>
                <a:t> (Management) </a:t>
              </a:r>
              <a:r>
                <a:rPr lang="my-MM" sz="5400" b="1" i="0" u="none" strike="noStrike" cap="none" dirty="0">
                  <a:solidFill>
                    <a:srgbClr val="342D29"/>
                  </a:solidFill>
                  <a:latin typeface="Assistant"/>
                  <a:ea typeface="Assistant"/>
                  <a:cs typeface="Assistant"/>
                  <a:sym typeface="Assistant"/>
                </a:rPr>
                <a:t>ဆိုတာဘာလဲ။</a:t>
              </a:r>
              <a:endParaRPr sz="5400" b="1" i="0" u="none" strike="noStrike" cap="none" dirty="0">
                <a:solidFill>
                  <a:srgbClr val="342D29"/>
                </a:solidFill>
                <a:latin typeface="Assistant"/>
                <a:ea typeface="Assistant"/>
                <a:cs typeface="Assistant"/>
                <a:sym typeface="Assistant"/>
              </a:endParaRPr>
            </a:p>
          </p:txBody>
        </p:sp>
        <p:sp>
          <p:nvSpPr>
            <p:cNvPr id="105" name="Google Shape;105;p2"/>
            <p:cNvSpPr txBox="1"/>
            <p:nvPr/>
          </p:nvSpPr>
          <p:spPr>
            <a:xfrm>
              <a:off x="0" y="2026920"/>
              <a:ext cx="10126348" cy="7289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400"/>
                <a:buFont typeface="Arial"/>
                <a:buNone/>
              </a:pPr>
              <a:endParaRPr sz="3400" b="1" i="0" u="none" strike="noStrike" cap="none">
                <a:solidFill>
                  <a:srgbClr val="342D29"/>
                </a:solidFill>
                <a:latin typeface="Assistant"/>
                <a:ea typeface="Assistant"/>
                <a:cs typeface="Assistant"/>
                <a:sym typeface="Assistant"/>
              </a:endParaRPr>
            </a:p>
          </p:txBody>
        </p:sp>
      </p:grpSp>
      <p:sp>
        <p:nvSpPr>
          <p:cNvPr id="106" name="Google Shape;106;p2"/>
          <p:cNvSpPr/>
          <p:nvPr/>
        </p:nvSpPr>
        <p:spPr>
          <a:xfrm>
            <a:off x="17045355" y="5600700"/>
            <a:ext cx="32971" cy="1905000"/>
          </a:xfrm>
          <a:prstGeom prst="rect">
            <a:avLst/>
          </a:prstGeom>
          <a:solidFill>
            <a:srgbClr val="D4C0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305502" y="261999"/>
            <a:ext cx="2557976" cy="12501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dd09f756a9_0_1"/>
          <p:cNvSpPr/>
          <p:nvPr/>
        </p:nvSpPr>
        <p:spPr>
          <a:xfrm>
            <a:off x="0" y="4888300"/>
            <a:ext cx="13777200" cy="5398800"/>
          </a:xfrm>
          <a:prstGeom prst="rect">
            <a:avLst/>
          </a:prstGeom>
          <a:solidFill>
            <a:srgbClr val="0D8E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gdd09f756a9_0_1"/>
          <p:cNvSpPr txBox="1"/>
          <p:nvPr/>
        </p:nvSpPr>
        <p:spPr>
          <a:xfrm>
            <a:off x="289560" y="5534025"/>
            <a:ext cx="13106400" cy="2663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3658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my-MM" sz="4212" b="1" dirty="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rPr>
              <a:t>ပေါင်းစပ်စီမံခန့်ခွဲခြင်းဟူသည် </a:t>
            </a:r>
            <a:r>
              <a:rPr lang="my-MM" sz="4212" b="1" i="0" u="none" strike="noStrike" cap="none" dirty="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rPr>
              <a:t>လူမှုတန်ဖိုးများ (</a:t>
            </a:r>
            <a:r>
              <a:rPr lang="en-US" sz="4212" b="1" i="0" u="none" strike="noStrike" cap="none" dirty="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rPr>
              <a:t>Social Value) </a:t>
            </a:r>
            <a:r>
              <a:rPr lang="my-MM" sz="4212" b="1" i="0" u="none" strike="noStrike" cap="none" dirty="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rPr>
              <a:t>ဖန်တီးခြင်းကို အဓိကထား၍ </a:t>
            </a:r>
            <a:r>
              <a:rPr lang="my-MM" sz="4212" b="1" dirty="0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rPr>
              <a:t>စနစ်တကျ စီမံခန့်ခွဲခြင်းပင် ဖြစ်ပါသည်။</a:t>
            </a:r>
            <a:endParaRPr sz="4212" b="1" i="0" u="none" strike="noStrike" cap="none" dirty="0">
              <a:solidFill>
                <a:schemeClr val="lt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grpSp>
        <p:nvGrpSpPr>
          <p:cNvPr id="114" name="Google Shape;114;gdd09f756a9_0_1"/>
          <p:cNvGrpSpPr/>
          <p:nvPr/>
        </p:nvGrpSpPr>
        <p:grpSpPr>
          <a:xfrm>
            <a:off x="1028700" y="1100138"/>
            <a:ext cx="12748725" cy="1995502"/>
            <a:chOff x="0" y="95251"/>
            <a:chExt cx="16998300" cy="2660669"/>
          </a:xfrm>
        </p:grpSpPr>
        <p:sp>
          <p:nvSpPr>
            <p:cNvPr id="115" name="Google Shape;115;gdd09f756a9_0_1"/>
            <p:cNvSpPr txBox="1"/>
            <p:nvPr/>
          </p:nvSpPr>
          <p:spPr>
            <a:xfrm>
              <a:off x="0" y="95251"/>
              <a:ext cx="16998300" cy="24194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444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200"/>
                <a:buFont typeface="Arial"/>
                <a:buNone/>
              </a:pPr>
              <a:r>
                <a:rPr lang="my-MM" sz="4400" b="1" i="0" u="none" strike="noStrike" cap="none" dirty="0">
                  <a:solidFill>
                    <a:srgbClr val="342D29"/>
                  </a:solidFill>
                  <a:latin typeface="Assistant"/>
                  <a:ea typeface="Assistant"/>
                  <a:cs typeface="Assistant"/>
                  <a:sym typeface="Assistant"/>
                </a:rPr>
                <a:t>ပေါင်းစပ်စီမံခန့်ခွဲမှု (</a:t>
              </a:r>
              <a:r>
                <a:rPr lang="en-US" sz="4400" b="1" i="0" u="none" strike="noStrike" cap="none" dirty="0">
                  <a:solidFill>
                    <a:srgbClr val="342D29"/>
                  </a:solidFill>
                  <a:latin typeface="Assistant"/>
                  <a:ea typeface="Assistant"/>
                  <a:cs typeface="Assistant"/>
                  <a:sym typeface="Assistant"/>
                </a:rPr>
                <a:t>Integrated Management</a:t>
              </a:r>
              <a:r>
                <a:rPr lang="my-MM" sz="4400" b="1" i="0" u="none" strike="noStrike" cap="none" dirty="0">
                  <a:solidFill>
                    <a:srgbClr val="342D29"/>
                  </a:solidFill>
                  <a:latin typeface="Assistant"/>
                  <a:ea typeface="Assistant"/>
                  <a:cs typeface="Assistant"/>
                  <a:sym typeface="Assistant"/>
                </a:rPr>
                <a:t>) ဆိုတာ ဘာလဲ</a:t>
              </a:r>
              <a:r>
                <a:rPr lang="my-MM" sz="4400" b="1" dirty="0">
                  <a:solidFill>
                    <a:srgbClr val="342D29"/>
                  </a:solidFill>
                  <a:latin typeface="Assistant"/>
                  <a:ea typeface="Assistant"/>
                  <a:cs typeface="Assistant"/>
                  <a:sym typeface="Assistant"/>
                </a:rPr>
                <a:t>။</a:t>
              </a:r>
              <a:endParaRPr sz="4400" b="1" i="0" u="none" strike="noStrike" cap="none" dirty="0">
                <a:solidFill>
                  <a:srgbClr val="342D29"/>
                </a:solidFill>
                <a:latin typeface="Assistant"/>
                <a:ea typeface="Assistant"/>
                <a:cs typeface="Assistant"/>
                <a:sym typeface="Assistant"/>
              </a:endParaRPr>
            </a:p>
          </p:txBody>
        </p:sp>
        <p:sp>
          <p:nvSpPr>
            <p:cNvPr id="116" name="Google Shape;116;gdd09f756a9_0_1"/>
            <p:cNvSpPr txBox="1"/>
            <p:nvPr/>
          </p:nvSpPr>
          <p:spPr>
            <a:xfrm>
              <a:off x="0" y="2026920"/>
              <a:ext cx="10126200" cy="72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400"/>
                <a:buFont typeface="Arial"/>
                <a:buNone/>
              </a:pPr>
              <a:endParaRPr sz="3400" b="1" i="0" u="none" strike="noStrike" cap="none">
                <a:solidFill>
                  <a:srgbClr val="342D29"/>
                </a:solidFill>
                <a:latin typeface="Assistant"/>
                <a:ea typeface="Assistant"/>
                <a:cs typeface="Assistant"/>
                <a:sym typeface="Assistant"/>
              </a:endParaRPr>
            </a:p>
          </p:txBody>
        </p:sp>
      </p:grpSp>
      <p:sp>
        <p:nvSpPr>
          <p:cNvPr id="117" name="Google Shape;117;gdd09f756a9_0_1"/>
          <p:cNvSpPr/>
          <p:nvPr/>
        </p:nvSpPr>
        <p:spPr>
          <a:xfrm>
            <a:off x="17045355" y="5600700"/>
            <a:ext cx="33000" cy="1905000"/>
          </a:xfrm>
          <a:prstGeom prst="rect">
            <a:avLst/>
          </a:prstGeom>
          <a:solidFill>
            <a:srgbClr val="D4C0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" name="Google Shape;118;gdd09f756a9_0_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305502" y="261999"/>
            <a:ext cx="2557976" cy="12501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"/>
          <p:cNvSpPr/>
          <p:nvPr/>
        </p:nvSpPr>
        <p:spPr>
          <a:xfrm>
            <a:off x="14351622" y="-590550"/>
            <a:ext cx="4419600" cy="11468100"/>
          </a:xfrm>
          <a:prstGeom prst="rect">
            <a:avLst/>
          </a:prstGeom>
          <a:solidFill>
            <a:srgbClr val="0D8E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4"/>
          <p:cNvSpPr/>
          <p:nvPr/>
        </p:nvSpPr>
        <p:spPr>
          <a:xfrm>
            <a:off x="8184899" y="9229725"/>
            <a:ext cx="9182100" cy="28575"/>
          </a:xfrm>
          <a:prstGeom prst="rect">
            <a:avLst/>
          </a:prstGeom>
          <a:solidFill>
            <a:srgbClr val="B2AC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4"/>
          <p:cNvSpPr txBox="1"/>
          <p:nvPr/>
        </p:nvSpPr>
        <p:spPr>
          <a:xfrm>
            <a:off x="1467612" y="1513805"/>
            <a:ext cx="12884010" cy="2400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my-MM" sz="4000" b="1" dirty="0">
                <a:solidFill>
                  <a:srgbClr val="342D29"/>
                </a:solidFill>
                <a:latin typeface="Assistant"/>
                <a:ea typeface="Assistant"/>
                <a:cs typeface="Assistant"/>
                <a:sym typeface="Assistant"/>
              </a:rPr>
              <a:t>အဖွဲ့အစည်း (</a:t>
            </a:r>
            <a:r>
              <a:rPr lang="en-US" sz="4000" b="1" dirty="0">
                <a:solidFill>
                  <a:srgbClr val="342D29"/>
                </a:solidFill>
                <a:latin typeface="Assistant"/>
                <a:ea typeface="Assistant"/>
                <a:cs typeface="Assistant"/>
                <a:sym typeface="Assistant"/>
              </a:rPr>
              <a:t>Team</a:t>
            </a:r>
            <a:r>
              <a:rPr lang="my-MM" sz="4000" b="1" dirty="0">
                <a:solidFill>
                  <a:srgbClr val="342D29"/>
                </a:solidFill>
                <a:latin typeface="Assistant"/>
                <a:ea typeface="Assistant"/>
                <a:cs typeface="Assistant"/>
                <a:sym typeface="Assistant"/>
              </a:rPr>
              <a:t>) ဖြင့် လုပ်ကိုင်ခြင်းသည် လူမှုစီးပွားရေးဗဟိုဌာန၏ အောင်မြင်မှုအတွက် အဓိက အချက်တစ်ချက် ဖြစ်ပါသည်။ </a:t>
            </a:r>
            <a:endParaRPr sz="4000" b="1" i="0" u="none" strike="noStrike" cap="none" dirty="0">
              <a:solidFill>
                <a:srgbClr val="342D29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id="126" name="Google Shape;126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48423" y="263666"/>
            <a:ext cx="2557976" cy="1250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4" descr="Obraz zawierający tekst, osoba, stół, wewnątrz&#10;&#10;Opis wygenerowany automatyczni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23101" y="4168618"/>
            <a:ext cx="7206822" cy="480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dd09f756a9_0_22"/>
          <p:cNvSpPr/>
          <p:nvPr/>
        </p:nvSpPr>
        <p:spPr>
          <a:xfrm>
            <a:off x="6934200" y="9229725"/>
            <a:ext cx="9182100" cy="28500"/>
          </a:xfrm>
          <a:prstGeom prst="rect">
            <a:avLst/>
          </a:prstGeom>
          <a:solidFill>
            <a:srgbClr val="B2AC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gdd09f756a9_0_22"/>
          <p:cNvSpPr/>
          <p:nvPr/>
        </p:nvSpPr>
        <p:spPr>
          <a:xfrm>
            <a:off x="2438400" y="0"/>
            <a:ext cx="3914400" cy="10287000"/>
          </a:xfrm>
          <a:prstGeom prst="rect">
            <a:avLst/>
          </a:prstGeom>
          <a:solidFill>
            <a:srgbClr val="0D8E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gdd09f756a9_0_22"/>
          <p:cNvSpPr/>
          <p:nvPr/>
        </p:nvSpPr>
        <p:spPr>
          <a:xfrm>
            <a:off x="1110945" y="4850765"/>
            <a:ext cx="197400" cy="1905000"/>
          </a:xfrm>
          <a:prstGeom prst="rect">
            <a:avLst/>
          </a:prstGeom>
          <a:solidFill>
            <a:srgbClr val="0D8E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Google Shape;136;gdd09f756a9_0_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36" y="525115"/>
            <a:ext cx="2433664" cy="118938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gdd09f756a9_0_22"/>
          <p:cNvSpPr txBox="1"/>
          <p:nvPr/>
        </p:nvSpPr>
        <p:spPr>
          <a:xfrm>
            <a:off x="6352800" y="436054"/>
            <a:ext cx="11935200" cy="5663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my-MM" sz="4000" b="1" dirty="0">
                <a:latin typeface="Calibri"/>
                <a:ea typeface="Calibri"/>
                <a:cs typeface="Calibri"/>
                <a:sym typeface="Calibri"/>
              </a:rPr>
              <a:t>စီမံခန့်ခွဲမှု ဥပဒေသ (၅) ရပ် </a:t>
            </a:r>
            <a:endParaRPr sz="40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</a:pPr>
            <a:r>
              <a:rPr lang="my-MM" sz="4000" dirty="0"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my-MM" sz="3600" dirty="0">
                <a:latin typeface="Calibri"/>
                <a:ea typeface="Calibri"/>
                <a:cs typeface="Calibri"/>
                <a:sym typeface="Calibri"/>
              </a:rPr>
              <a:t>၁။ ပွင့်လင်းမြင်သာမှုရှိခြင်း</a:t>
            </a:r>
            <a:endParaRPr sz="3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</a:pPr>
            <a:r>
              <a:rPr lang="my-MM" sz="3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၂။ တာဝန်ယူမှု တာဝန်ခံမှုရှိခြင်း </a:t>
            </a:r>
            <a:endParaRPr sz="3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</a:pPr>
            <a:r>
              <a:rPr lang="my-MM" sz="3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၃။ အပြုသဘောဆောင်သော ပတ်ဝန်းကျင်ကို ဖန်တီးခြင်း </a:t>
            </a:r>
            <a:endParaRPr sz="3600" dirty="0"/>
          </a:p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</a:pPr>
            <a:r>
              <a:rPr lang="my-MM" sz="3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၄။ ရှင်းလင်းမြင်သာသော </a:t>
            </a:r>
            <a:r>
              <a:rPr lang="my-MM" sz="3600" dirty="0">
                <a:latin typeface="Calibri"/>
                <a:ea typeface="Calibri"/>
                <a:cs typeface="Calibri"/>
                <a:sym typeface="Calibri"/>
              </a:rPr>
              <a:t>ဆက်ဆံပြောဆိုမှုရှိခြင်း</a:t>
            </a:r>
            <a:endParaRPr sz="3600" dirty="0"/>
          </a:p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</a:pPr>
            <a:r>
              <a:rPr lang="my-MM" sz="3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၅။ နားထောင်ပေးခြင်းနှင့် မေးခွန်းများထုတ်ခြင်း</a:t>
            </a:r>
            <a:endParaRPr sz="3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8" name="Google Shape;138;gdd09f756a9_0_22" descr="Obraz zawierający stół&#10;&#10;Opis wygenerowany automatyczni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31496" y="5965600"/>
            <a:ext cx="5957688" cy="31009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0" y="0"/>
            <a:ext cx="9144000" cy="10349781"/>
          </a:xfrm>
          <a:prstGeom prst="rect">
            <a:avLst/>
          </a:prstGeom>
          <a:solidFill>
            <a:srgbClr val="0D8E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6934200" y="9229725"/>
            <a:ext cx="9182100" cy="28575"/>
          </a:xfrm>
          <a:prstGeom prst="rect">
            <a:avLst/>
          </a:prstGeom>
          <a:solidFill>
            <a:srgbClr val="D4C0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1110945" y="5651493"/>
            <a:ext cx="197461" cy="1905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968413" y="1282952"/>
            <a:ext cx="3985512" cy="1947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 rotWithShape="1">
          <a:blip r:embed="rId4">
            <a:alphaModFix/>
          </a:blip>
          <a:srcRect l="1591" r="26829"/>
          <a:stretch/>
        </p:blipFill>
        <p:spPr>
          <a:xfrm>
            <a:off x="14696433" y="9301157"/>
            <a:ext cx="3435211" cy="985843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"/>
          <p:cNvSpPr txBox="1"/>
          <p:nvPr/>
        </p:nvSpPr>
        <p:spPr>
          <a:xfrm>
            <a:off x="10263594" y="3479334"/>
            <a:ext cx="7868050" cy="3589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08000"/>
              </a:lnSpc>
            </a:pPr>
            <a:r>
              <a:rPr lang="my-MM" sz="3600" b="1" dirty="0">
                <a:latin typeface="Calibri" panose="020F0502020204030204" pitchFamily="34" charset="0"/>
                <a:ea typeface="Calibri" panose="020F0502020204030204" pitchFamily="34" charset="0"/>
                <a:cs typeface="Myanmar Text" panose="020B0502040204020203" pitchFamily="34" charset="0"/>
              </a:rPr>
              <a:t>ထိုင်း၊ မြန်မာ နှစ်နိုင်ငံ စီးပွားရေးတိုးတက်မှု အဟန့်အတားများကို ကျော်လွှားနိုင်မည့် ကောင်းမွန်ဆန်းသစ်သည့် လူမှုစွန့်ဦးတီထွင်မှု အလေ့အထသစ်များ ပိုမိုတိုးတက်လာစေရန် </a:t>
            </a:r>
          </a:p>
          <a:p>
            <a:pPr algn="ctr">
              <a:lnSpc>
                <a:spcPct val="108000"/>
              </a:lnSpc>
            </a:pPr>
            <a:r>
              <a:rPr lang="my-MM" sz="3600" b="1" dirty="0">
                <a:latin typeface="Calibri" panose="020F0502020204030204" pitchFamily="34" charset="0"/>
                <a:ea typeface="Calibri" panose="020F0502020204030204" pitchFamily="34" charset="0"/>
                <a:cs typeface="Myanmar Text" panose="020B0502040204020203" pitchFamily="34" charset="0"/>
              </a:rPr>
              <a:t>အားပေးဆောင်ရွက်ခြင်း</a:t>
            </a:r>
            <a:r>
              <a:rPr lang="my-MM" sz="3600" b="1" dirty="0">
                <a:solidFill>
                  <a:srgbClr val="342D29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 </a:t>
            </a:r>
            <a:endParaRPr lang="my-MM" sz="3600" dirty="0"/>
          </a:p>
        </p:txBody>
      </p:sp>
      <p:sp>
        <p:nvSpPr>
          <p:cNvPr id="95" name="Google Shape;95;p1"/>
          <p:cNvSpPr txBox="1"/>
          <p:nvPr/>
        </p:nvSpPr>
        <p:spPr>
          <a:xfrm>
            <a:off x="1397214" y="6219079"/>
            <a:ext cx="7868050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my-MM" sz="2000" b="1" dirty="0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စီမံကိန်း ရည်ညွှန်း : 609711-</a:t>
            </a:r>
            <a:r>
              <a:rPr lang="en-ID" sz="2000" b="1" dirty="0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EPP-1-2019-1-AT-EPPKA2-CBHE-JP </a:t>
            </a:r>
            <a:endParaRPr lang="en-ID" sz="2000" dirty="0"/>
          </a:p>
          <a:p>
            <a:pPr>
              <a:lnSpc>
                <a:spcPct val="140000"/>
              </a:lnSpc>
            </a:pPr>
            <a:r>
              <a:rPr lang="my-MM" sz="2000" b="1" dirty="0">
                <a:solidFill>
                  <a:srgbClr val="FFFFFF"/>
                </a:solidFill>
                <a:latin typeface="Assistant"/>
                <a:ea typeface="Assistant"/>
                <a:cs typeface="Assistant"/>
                <a:sym typeface="Assistant"/>
              </a:rPr>
              <a:t>စီမံကိန်း  ကာလ      : ၃၆ လ (၁၅/၁/၂၀၂၀ မှ ၁၄/၁/၂၀၂၃ အထိ)</a:t>
            </a:r>
            <a:endParaRPr lang="my-MM" sz="2000" dirty="0"/>
          </a:p>
        </p:txBody>
      </p:sp>
      <p:sp>
        <p:nvSpPr>
          <p:cNvPr id="96" name="Google Shape;96;p1"/>
          <p:cNvSpPr txBox="1"/>
          <p:nvPr/>
        </p:nvSpPr>
        <p:spPr>
          <a:xfrm>
            <a:off x="0" y="928275"/>
            <a:ext cx="8976360" cy="2179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pl-PL" sz="3600" b="1" dirty="0">
                <a:solidFill>
                  <a:srgbClr val="FFFFFF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Erasmus </a:t>
            </a:r>
            <a:r>
              <a:rPr lang="my-MM" sz="3600" b="1" dirty="0">
                <a:solidFill>
                  <a:srgbClr val="FFFFFF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နှင့်ပူးပေါင်း၍ အဆင့်မြင့်ပညာကဏ္ဍတွင်</a:t>
            </a:r>
          </a:p>
          <a:p>
            <a:pPr algn="ctr">
              <a:lnSpc>
                <a:spcPct val="120000"/>
              </a:lnSpc>
            </a:pPr>
            <a:r>
              <a:rPr lang="my-MM" sz="3600" b="1" dirty="0">
                <a:solidFill>
                  <a:srgbClr val="FFFFFF"/>
                </a:solidFill>
                <a:latin typeface="Cormorant Garamond"/>
                <a:ea typeface="Cormorant Garamond"/>
                <a:cs typeface="Cormorant Garamond"/>
                <a:sym typeface="Cormorant Garamond"/>
              </a:rPr>
              <a:t> စွမ်းဆောင်ရည် မြှင့်တင်ခြင်း</a:t>
            </a:r>
            <a:endParaRPr lang="my-MM" sz="3600" dirty="0"/>
          </a:p>
        </p:txBody>
      </p:sp>
    </p:spTree>
    <p:extLst>
      <p:ext uri="{BB962C8B-B14F-4D97-AF65-F5344CB8AC3E}">
        <p14:creationId xmlns:p14="http://schemas.microsoft.com/office/powerpoint/2010/main" val="14937830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978</Words>
  <Application>Microsoft Office PowerPoint</Application>
  <PresentationFormat>Custom</PresentationFormat>
  <Paragraphs>27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Assistant</vt:lpstr>
      <vt:lpstr>Cormorant Garamond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Linditsch Claudia</dc:creator>
  <cp:lastModifiedBy>ACER</cp:lastModifiedBy>
  <cp:revision>8</cp:revision>
  <dcterms:created xsi:type="dcterms:W3CDTF">2006-08-16T00:00:00Z</dcterms:created>
  <dcterms:modified xsi:type="dcterms:W3CDTF">2022-10-23T13:31:29Z</dcterms:modified>
</cp:coreProperties>
</file>